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3"/>
  </p:notesMasterIdLst>
  <p:handoutMasterIdLst>
    <p:handoutMasterId r:id="rId54"/>
  </p:handoutMasterIdLst>
  <p:sldIdLst>
    <p:sldId id="288" r:id="rId2"/>
    <p:sldId id="619" r:id="rId3"/>
    <p:sldId id="630" r:id="rId4"/>
    <p:sldId id="668" r:id="rId5"/>
    <p:sldId id="669" r:id="rId6"/>
    <p:sldId id="670" r:id="rId7"/>
    <p:sldId id="671" r:id="rId8"/>
    <p:sldId id="672" r:id="rId9"/>
    <p:sldId id="673" r:id="rId10"/>
    <p:sldId id="674" r:id="rId11"/>
    <p:sldId id="675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8" r:id="rId20"/>
    <p:sldId id="689" r:id="rId21"/>
    <p:sldId id="692" r:id="rId22"/>
    <p:sldId id="690" r:id="rId23"/>
    <p:sldId id="691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704" r:id="rId36"/>
    <p:sldId id="705" r:id="rId37"/>
    <p:sldId id="706" r:id="rId38"/>
    <p:sldId id="707" r:id="rId39"/>
    <p:sldId id="709" r:id="rId40"/>
    <p:sldId id="710" r:id="rId41"/>
    <p:sldId id="711" r:id="rId42"/>
    <p:sldId id="708" r:id="rId43"/>
    <p:sldId id="712" r:id="rId44"/>
    <p:sldId id="713" r:id="rId45"/>
    <p:sldId id="714" r:id="rId46"/>
    <p:sldId id="715" r:id="rId47"/>
    <p:sldId id="716" r:id="rId48"/>
    <p:sldId id="717" r:id="rId49"/>
    <p:sldId id="718" r:id="rId50"/>
    <p:sldId id="719" r:id="rId51"/>
    <p:sldId id="720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00" autoAdjust="0"/>
  </p:normalViewPr>
  <p:slideViewPr>
    <p:cSldViewPr snapToGrid="0">
      <p:cViewPr varScale="1">
        <p:scale>
          <a:sx n="109" d="100"/>
          <a:sy n="109" d="100"/>
        </p:scale>
        <p:origin x="2142" y="10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3668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 smtClean="0">
                <a:ea typeface="굴림" charset="-127"/>
              </a:rPr>
              <a:t> / 53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6" r:id="rId5"/>
    <p:sldLayoutId id="2147484083" r:id="rId6"/>
    <p:sldLayoutId id="2147484084" r:id="rId7"/>
    <p:sldLayoutId id="2147484088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eclipse.org/downloads/eclipsepackages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03. </a:t>
            </a:r>
            <a:r>
              <a:rPr lang="ko-KR" altLang="en-US" sz="4000" dirty="0" err="1"/>
              <a:t>안드로이드를</a:t>
            </a:r>
            <a:r>
              <a:rPr lang="ko-KR" altLang="en-US" sz="4000" dirty="0"/>
              <a:t> 위한 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/>
              <a:t>	Java </a:t>
            </a:r>
            <a:r>
              <a:rPr lang="ko-KR" altLang="en-US" sz="4000" dirty="0"/>
              <a:t>문법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sz="2400" dirty="0" smtClean="0"/>
              <a:t>Eclipse </a:t>
            </a:r>
            <a:r>
              <a:rPr lang="ko-KR" altLang="en-US" sz="2400" dirty="0" smtClean="0"/>
              <a:t>환경에서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개발하기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(9</a:t>
            </a:r>
            <a:r>
              <a:rPr lang="en-US" altLang="ko-KR" dirty="0"/>
              <a:t>) [File]-[Save]</a:t>
            </a:r>
            <a:r>
              <a:rPr lang="ko-KR" altLang="en-US" dirty="0"/>
              <a:t>를 선택해서 저장 </a:t>
            </a:r>
          </a:p>
          <a:p>
            <a:pPr lvl="1"/>
            <a:r>
              <a:rPr lang="en-US" altLang="ko-KR" dirty="0" smtClean="0"/>
              <a:t>(10) [</a:t>
            </a:r>
            <a:r>
              <a:rPr lang="en-US" altLang="ko-KR" dirty="0"/>
              <a:t>Run]-[Run</a:t>
            </a:r>
            <a:r>
              <a:rPr lang="en-US" altLang="ko-KR" dirty="0" smtClean="0"/>
              <a:t>]</a:t>
            </a:r>
            <a:r>
              <a:rPr lang="ko-KR" altLang="en-US" dirty="0" smtClean="0"/>
              <a:t> 선택 혹은 </a:t>
            </a:r>
            <a:r>
              <a:rPr lang="en-US" altLang="ko-KR" dirty="0"/>
              <a:t>[ctrl]+[F11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눌러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결과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아래쪽 콘솔에 바로 출력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8" y="2288657"/>
            <a:ext cx="6245475" cy="36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변수와 데이터 형식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 선언 예제</a:t>
            </a:r>
            <a:endParaRPr lang="en-US" altLang="ko-KR" dirty="0" smtClean="0"/>
          </a:p>
        </p:txBody>
      </p:sp>
      <p:pic>
        <p:nvPicPr>
          <p:cNvPr id="3" name="Picture 2" descr="스크린샷 2019-02-03 오후 11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3" y="1580733"/>
            <a:ext cx="7775162" cy="45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변수와 데이터 형식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6" y="1142639"/>
            <a:ext cx="6776471" cy="4447787"/>
          </a:xfrm>
        </p:spPr>
      </p:pic>
    </p:spTree>
    <p:extLst>
      <p:ext uri="{BB962C8B-B14F-4D97-AF65-F5344CB8AC3E}">
        <p14:creationId xmlns:p14="http://schemas.microsoft.com/office/powerpoint/2010/main" val="20300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조건문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조건이 </a:t>
            </a:r>
            <a:r>
              <a:rPr lang="en-US" altLang="ko-KR" dirty="0"/>
              <a:t>true, false</a:t>
            </a:r>
            <a:r>
              <a:rPr lang="ko-KR" altLang="en-US" dirty="0"/>
              <a:t>인지에 따라서 어떤 작업을 할 것인지를 결정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 descr="스크린샷 2019-02-03 오후 11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2" y="1959911"/>
            <a:ext cx="8026693" cy="34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조건문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switch( )~case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여러 가지 경우에 따라 어떤 작업을 할 것인지를 결정</a:t>
            </a:r>
          </a:p>
          <a:p>
            <a:pPr lvl="1"/>
            <a:endParaRPr lang="ko-KR" altLang="en-US" dirty="0"/>
          </a:p>
        </p:txBody>
      </p:sp>
      <p:pic>
        <p:nvPicPr>
          <p:cNvPr id="6" name="Picture 1" descr="스크린샷 2019-02-03 오후 11.0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5" y="1967564"/>
            <a:ext cx="7987897" cy="3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조건문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79162" y="929224"/>
            <a:ext cx="5790318" cy="5900625"/>
            <a:chOff x="179162" y="929224"/>
            <a:chExt cx="5790318" cy="5900625"/>
          </a:xfrm>
        </p:grpSpPr>
        <p:pic>
          <p:nvPicPr>
            <p:cNvPr id="6" name="Picture 1" descr="스크린샷 2019-02-03 오후 11.08.4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58" y="929224"/>
              <a:ext cx="5781367" cy="4203231"/>
            </a:xfrm>
            <a:prstGeom prst="rect">
              <a:avLst/>
            </a:prstGeom>
          </p:spPr>
        </p:pic>
        <p:pic>
          <p:nvPicPr>
            <p:cNvPr id="7" name="Picture 2" descr="스크린샷 2019-02-03 오후 11.09.1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62" y="5138123"/>
              <a:ext cx="5790318" cy="1691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배열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여러 데이터를 한 변수에 저장하는 데 사용</a:t>
            </a: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7" y="2138956"/>
            <a:ext cx="5789425" cy="26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배열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이차원 배열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Picture 5" descr="스크린샷 2019-02-03 오후 11.1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1" y="1500617"/>
            <a:ext cx="7326596" cy="1199962"/>
          </a:xfrm>
          <a:prstGeom prst="rect">
            <a:avLst/>
          </a:prstGeom>
        </p:spPr>
      </p:pic>
      <p:pic>
        <p:nvPicPr>
          <p:cNvPr id="6" name="Picture 2" descr="스크린샷 2019-02-03 오후 11.1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9" y="3599908"/>
            <a:ext cx="8277019" cy="1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배열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배열 선언하면서 바로 값 대입하기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배열 크기 확인하기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.length’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7" name="Picture 6" descr="스크린샷 2019-02-03 오후 11.1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3" y="1553974"/>
            <a:ext cx="8059257" cy="7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반복문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720860"/>
          </a:xfrm>
        </p:spPr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Picture 2" descr="스크린샷 2019-02-03 오후 11.2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1" y="1458410"/>
            <a:ext cx="7533815" cy="1252269"/>
          </a:xfrm>
          <a:prstGeom prst="rect">
            <a:avLst/>
          </a:prstGeom>
        </p:spPr>
      </p:pic>
      <p:pic>
        <p:nvPicPr>
          <p:cNvPr id="8" name="Picture 4" descr="스크린샷 2019-02-03 오후 11.2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0" y="3665993"/>
            <a:ext cx="7563415" cy="127575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03899" y="2794958"/>
            <a:ext cx="8524875" cy="9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ko-KR" altLang="en-US" dirty="0"/>
              <a:t>배열 지원하는 </a:t>
            </a:r>
            <a:r>
              <a:rPr lang="en-US" altLang="ko-KR" dirty="0"/>
              <a:t>for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개수만큼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1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기본적인 </a:t>
            </a:r>
            <a:r>
              <a:rPr lang="en-US" altLang="ko-KR" sz="2400" b="1" dirty="0"/>
              <a:t>Java </a:t>
            </a:r>
            <a:r>
              <a:rPr lang="ko-KR" altLang="en-US" sz="2400" b="1" dirty="0"/>
              <a:t>문법을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프로그래밍을 위한 </a:t>
            </a:r>
            <a:r>
              <a:rPr lang="en-US" altLang="ko-KR" sz="2400" b="1" dirty="0"/>
              <a:t>Java</a:t>
            </a:r>
            <a:r>
              <a:rPr lang="ko-KR" altLang="en-US" sz="2400" b="1" dirty="0"/>
              <a:t>의 특징을 이해한다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반복문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4" name="Picture 1" descr="스크린샷 2019-02-03 오후 11.2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" y="1479176"/>
            <a:ext cx="7607819" cy="12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반복문</a:t>
            </a:r>
            <a:endParaRPr lang="ko-KR" altLang="en-US" dirty="0" smtClean="0"/>
          </a:p>
        </p:txBody>
      </p:sp>
      <p:pic>
        <p:nvPicPr>
          <p:cNvPr id="6" name="Picture 2" descr="스크린샷 2019-02-03 오후 11.2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4" y="1044371"/>
            <a:ext cx="6695933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err="1" smtClean="0"/>
              <a:t>메소드와</a:t>
            </a:r>
            <a:r>
              <a:rPr lang="ko-KR" altLang="en-US" sz="2400" dirty="0" smtClean="0"/>
              <a:t> 전역변수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지역변수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</a:t>
            </a:r>
            <a:r>
              <a:rPr lang="en-US" altLang="ko-KR" dirty="0" smtClean="0"/>
              <a:t>(global variable) 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지역변수</a:t>
            </a:r>
            <a:r>
              <a:rPr lang="en-US" altLang="ko-KR" dirty="0" smtClean="0"/>
              <a:t>(local variable) 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내부에서만 사용</a:t>
            </a:r>
            <a:endParaRPr lang="en-US" altLang="ko-KR" dirty="0" smtClean="0"/>
          </a:p>
        </p:txBody>
      </p:sp>
      <p:pic>
        <p:nvPicPr>
          <p:cNvPr id="4" name="Picture 1" descr="스크린샷 2019-02-03 오후 11.26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6" y="2289690"/>
            <a:ext cx="6749350" cy="43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예외 처리</a:t>
            </a:r>
            <a:endParaRPr lang="ko-KR" altLang="en-US" dirty="0" smtClean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err="1" smtClean="0"/>
              <a:t>try~catch</a:t>
            </a:r>
            <a:endParaRPr lang="en-US" altLang="ko-KR" dirty="0"/>
          </a:p>
          <a:p>
            <a:pPr lvl="1"/>
            <a:r>
              <a:rPr lang="ko-KR" altLang="en-US" dirty="0"/>
              <a:t>프로그램 실행 중에 발생하는 오류를 </a:t>
            </a:r>
            <a:r>
              <a:rPr lang="en-US" altLang="ko-KR" dirty="0"/>
              <a:t>Java</a:t>
            </a:r>
            <a:r>
              <a:rPr lang="ko-KR" altLang="en-US" dirty="0"/>
              <a:t>는 </a:t>
            </a:r>
            <a:r>
              <a:rPr lang="en-US" altLang="ko-KR" dirty="0" err="1"/>
              <a:t>try~catch</a:t>
            </a:r>
            <a:r>
              <a:rPr lang="ko-KR" altLang="en-US" dirty="0"/>
              <a:t>문을 통해 처리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3 오후 11.3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3" y="2011044"/>
            <a:ext cx="7717348" cy="39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예외 처리</a:t>
            </a:r>
            <a:endParaRPr lang="ko-KR" altLang="en-US" dirty="0" smtClean="0"/>
          </a:p>
        </p:txBody>
      </p:sp>
      <p:pic>
        <p:nvPicPr>
          <p:cNvPr id="6" name="Picture 2" descr="스크린샷 2019-02-03 오후 11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4" y="958866"/>
            <a:ext cx="8547696" cy="5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Java </a:t>
            </a:r>
            <a:r>
              <a:rPr lang="ko-KR" altLang="en-US" dirty="0" smtClean="0"/>
              <a:t>기본 문법 ▶ </a:t>
            </a:r>
            <a:r>
              <a:rPr lang="ko-KR" altLang="en-US" sz="2400" dirty="0" smtClean="0"/>
              <a:t>연산</a:t>
            </a:r>
            <a:r>
              <a:rPr lang="ko-KR" altLang="en-US" sz="2400" dirty="0"/>
              <a:t>자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4" y="1169043"/>
            <a:ext cx="8547696" cy="4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클래스 정의와 </a:t>
            </a:r>
            <a:r>
              <a:rPr lang="ko-KR" altLang="en-US" sz="2400" dirty="0" err="1" smtClean="0"/>
              <a:t>인스턴스</a:t>
            </a:r>
            <a:r>
              <a:rPr lang="ko-KR" altLang="en-US" sz="2400" dirty="0" smtClean="0"/>
              <a:t> 생성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7" y="1709536"/>
            <a:ext cx="6119257" cy="4079505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클래스</a:t>
            </a:r>
            <a:r>
              <a:rPr lang="en-US" altLang="ko-KR" dirty="0" smtClean="0"/>
              <a:t>(class) =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 +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784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클래스 정의와 </a:t>
            </a:r>
            <a:r>
              <a:rPr lang="ko-KR" altLang="en-US" sz="2400" dirty="0" err="1" smtClean="0"/>
              <a:t>인스턴스</a:t>
            </a:r>
            <a:r>
              <a:rPr lang="ko-KR" altLang="en-US" sz="2400" dirty="0" smtClean="0"/>
              <a:t> 생성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자동차 클래스 코드 구현</a:t>
            </a:r>
            <a:endParaRPr lang="en-US" altLang="ko-KR" dirty="0" smtClean="0"/>
          </a:p>
        </p:txBody>
      </p:sp>
      <p:pic>
        <p:nvPicPr>
          <p:cNvPr id="5" name="Picture 1" descr="스크린샷 2019-02-03 오후 11.3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3" y="1441864"/>
            <a:ext cx="5486952" cy="54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클래스 정의와 </a:t>
            </a:r>
            <a:r>
              <a:rPr lang="ko-KR" altLang="en-US" sz="2400" dirty="0" err="1" smtClean="0"/>
              <a:t>인스턴스</a:t>
            </a:r>
            <a:r>
              <a:rPr lang="ko-KR" altLang="en-US" sz="2400" dirty="0" smtClean="0"/>
              <a:t> 생성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3-7]</a:t>
            </a:r>
            <a:r>
              <a:rPr lang="ko-KR" altLang="en-US" dirty="0" smtClean="0"/>
              <a:t>에서 정의한 </a:t>
            </a:r>
            <a:r>
              <a:rPr lang="en-US" altLang="ko-KR" dirty="0" smtClean="0"/>
              <a:t>Car </a:t>
            </a:r>
            <a:r>
              <a:rPr lang="ko-KR" altLang="en-US" dirty="0" smtClean="0"/>
              <a:t>클래스를 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생성하기</a:t>
            </a:r>
            <a:endParaRPr lang="en-US" altLang="ko-KR" dirty="0" smtClean="0"/>
          </a:p>
        </p:txBody>
      </p:sp>
      <p:pic>
        <p:nvPicPr>
          <p:cNvPr id="6" name="Picture 2" descr="스크린샷 2019-02-03 오후 11.4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7" y="1523271"/>
            <a:ext cx="5527953" cy="52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err="1" smtClean="0"/>
              <a:t>생성자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err="1" smtClean="0"/>
              <a:t>생성자로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만들기</a:t>
            </a:r>
            <a:endParaRPr lang="en-US" altLang="ko-KR" dirty="0" smtClean="0"/>
          </a:p>
        </p:txBody>
      </p:sp>
      <p:pic>
        <p:nvPicPr>
          <p:cNvPr id="5" name="Picture 1" descr="스크린샷 2019-02-03 오후 11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5" y="1540069"/>
            <a:ext cx="5678242" cy="2316497"/>
          </a:xfrm>
          <a:prstGeom prst="rect">
            <a:avLst/>
          </a:prstGeom>
        </p:spPr>
      </p:pic>
      <p:pic>
        <p:nvPicPr>
          <p:cNvPr id="7" name="Picture 4" descr="스크린샷 2019-02-03 오후 11.4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1" y="3916700"/>
            <a:ext cx="5640143" cy="19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01 Java</a:t>
            </a:r>
            <a:r>
              <a:rPr lang="ko-KR" altLang="en-US" sz="2400" b="1" dirty="0"/>
              <a:t>의 개요</a:t>
            </a:r>
          </a:p>
          <a:p>
            <a:r>
              <a:rPr lang="en-US" altLang="ko-KR" sz="2400" b="1" dirty="0"/>
              <a:t>02 Java</a:t>
            </a:r>
            <a:r>
              <a:rPr lang="ko-KR" altLang="en-US" sz="2400" b="1" dirty="0"/>
              <a:t>의 기본 문법</a:t>
            </a:r>
          </a:p>
          <a:p>
            <a:r>
              <a:rPr lang="en-US" altLang="ko-KR" sz="2400" b="1" dirty="0"/>
              <a:t>03 </a:t>
            </a:r>
            <a:r>
              <a:rPr lang="ko-KR" altLang="en-US" sz="2400" b="1" dirty="0"/>
              <a:t>클래스와 </a:t>
            </a:r>
            <a:r>
              <a:rPr lang="ko-KR" altLang="en-US" sz="2400" b="1" dirty="0" err="1"/>
              <a:t>인스턴스</a:t>
            </a:r>
            <a:endParaRPr lang="ko-KR" altLang="en-US" sz="2400" b="1" dirty="0"/>
          </a:p>
          <a:p>
            <a:r>
              <a:rPr lang="en-US" altLang="ko-KR" sz="2400" b="1" dirty="0"/>
              <a:t>04 </a:t>
            </a:r>
            <a:r>
              <a:rPr lang="ko-KR" altLang="en-US" sz="2400" b="1" dirty="0" smtClean="0"/>
              <a:t>클래스 </a:t>
            </a:r>
            <a:r>
              <a:rPr lang="ko-KR" altLang="en-US" sz="2400" b="1" dirty="0"/>
              <a:t>상속</a:t>
            </a:r>
          </a:p>
          <a:p>
            <a:r>
              <a:rPr lang="en-US" altLang="ko-KR" sz="2400" b="1" dirty="0"/>
              <a:t>05 </a:t>
            </a:r>
            <a:r>
              <a:rPr lang="ko-KR" altLang="en-US" sz="2400" b="1" dirty="0"/>
              <a:t>추가로 알아둘 </a:t>
            </a:r>
            <a:r>
              <a:rPr lang="en-US" altLang="ko-KR" sz="2400" b="1" dirty="0"/>
              <a:t>Java </a:t>
            </a:r>
            <a:r>
              <a:rPr lang="ko-KR" altLang="en-US" sz="2400" b="1" dirty="0"/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오버로딩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  <a:p>
            <a:pPr lvl="1"/>
            <a:r>
              <a:rPr lang="ko-KR" altLang="en-US" dirty="0"/>
              <a:t>클래스 내에서 </a:t>
            </a:r>
            <a:r>
              <a:rPr lang="ko-KR" altLang="en-US" dirty="0" err="1"/>
              <a:t>메소드의</a:t>
            </a:r>
            <a:r>
              <a:rPr lang="ko-KR" altLang="en-US" dirty="0"/>
              <a:t> 이름이 같아도 </a:t>
            </a:r>
            <a:r>
              <a:rPr lang="ko-KR" altLang="en-US" dirty="0" err="1"/>
              <a:t>파라미터의</a:t>
            </a:r>
            <a:r>
              <a:rPr lang="ko-KR" altLang="en-US" dirty="0"/>
              <a:t> 개수나 </a:t>
            </a:r>
            <a:r>
              <a:rPr lang="ko-KR" altLang="en-US" dirty="0" err="1"/>
              <a:t>데이터형만</a:t>
            </a:r>
            <a:r>
              <a:rPr lang="ko-KR" altLang="en-US" dirty="0"/>
              <a:t> 다르면 여러 </a:t>
            </a:r>
            <a:r>
              <a:rPr lang="ko-KR" altLang="en-US" dirty="0" smtClean="0"/>
              <a:t>개 선언 </a:t>
            </a:r>
            <a:r>
              <a:rPr lang="ko-KR" altLang="en-US" dirty="0"/>
              <a:t>가능</a:t>
            </a:r>
          </a:p>
          <a:p>
            <a:pPr lvl="1"/>
            <a:endParaRPr lang="en-US" altLang="ko-KR" dirty="0" smtClean="0"/>
          </a:p>
        </p:txBody>
      </p:sp>
      <p:pic>
        <p:nvPicPr>
          <p:cNvPr id="6" name="Picture 2" descr="스크린샷 2019-02-03 오후 11.43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/>
          <a:stretch/>
        </p:blipFill>
        <p:spPr>
          <a:xfrm>
            <a:off x="591532" y="2139351"/>
            <a:ext cx="6727410" cy="45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오버로딩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  <a:p>
            <a:pPr lvl="1"/>
            <a:r>
              <a:rPr lang="ko-KR" altLang="en-US" dirty="0"/>
              <a:t>클래스 내에서 </a:t>
            </a:r>
            <a:r>
              <a:rPr lang="ko-KR" altLang="en-US" dirty="0" err="1"/>
              <a:t>메소드의</a:t>
            </a:r>
            <a:r>
              <a:rPr lang="ko-KR" altLang="en-US" dirty="0"/>
              <a:t> 이름이 같아도 </a:t>
            </a:r>
            <a:r>
              <a:rPr lang="ko-KR" altLang="en-US" dirty="0" err="1"/>
              <a:t>파라미터의</a:t>
            </a:r>
            <a:r>
              <a:rPr lang="ko-KR" altLang="en-US" dirty="0"/>
              <a:t> 개수나 </a:t>
            </a:r>
            <a:r>
              <a:rPr lang="ko-KR" altLang="en-US" dirty="0" err="1"/>
              <a:t>데이터형만</a:t>
            </a:r>
            <a:r>
              <a:rPr lang="ko-KR" altLang="en-US" dirty="0"/>
              <a:t> 다르면 여러 </a:t>
            </a:r>
            <a:r>
              <a:rPr lang="ko-KR" altLang="en-US" dirty="0" smtClean="0"/>
              <a:t>개 선언 </a:t>
            </a:r>
            <a:r>
              <a:rPr lang="ko-KR" altLang="en-US" dirty="0"/>
              <a:t>가능</a:t>
            </a:r>
          </a:p>
          <a:p>
            <a:pPr lvl="1"/>
            <a:endParaRPr lang="en-US" altLang="ko-KR" dirty="0" smtClean="0"/>
          </a:p>
        </p:txBody>
      </p:sp>
      <p:pic>
        <p:nvPicPr>
          <p:cNvPr id="6" name="Picture 2" descr="스크린샷 2019-02-03 오후 11.43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/>
          <a:stretch/>
        </p:blipFill>
        <p:spPr>
          <a:xfrm>
            <a:off x="591532" y="2139351"/>
            <a:ext cx="6727410" cy="45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정적 필드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정적 </a:t>
            </a:r>
            <a:r>
              <a:rPr lang="ko-KR" altLang="en-US" sz="2400" dirty="0" err="1" smtClean="0"/>
              <a:t>메소드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상수 필</a:t>
            </a:r>
            <a:r>
              <a:rPr lang="ko-KR" altLang="en-US" sz="2400" dirty="0"/>
              <a:t>드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pPr lvl="1"/>
            <a:r>
              <a:rPr lang="ko-KR" altLang="en-US" dirty="0"/>
              <a:t>정적 필드</a:t>
            </a:r>
            <a:r>
              <a:rPr lang="en-US" altLang="ko-KR" dirty="0"/>
              <a:t>(static field) : </a:t>
            </a:r>
            <a:r>
              <a:rPr lang="ko-KR" altLang="en-US" dirty="0"/>
              <a:t>클래스 자체에서 사용되는 변수</a:t>
            </a:r>
          </a:p>
          <a:p>
            <a:pPr lvl="1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en-US" altLang="ko-KR" dirty="0"/>
              <a:t>(static method) : </a:t>
            </a:r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static </a:t>
            </a:r>
            <a:r>
              <a:rPr lang="ko-KR" altLang="en-US" dirty="0"/>
              <a:t>붙여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/>
              <a:t>없이 “</a:t>
            </a:r>
            <a:r>
              <a:rPr lang="ko-KR" altLang="en-US" dirty="0" err="1"/>
              <a:t>클래스명</a:t>
            </a:r>
            <a:r>
              <a:rPr lang="en-US" altLang="ko-KR" dirty="0"/>
              <a:t>.</a:t>
            </a:r>
            <a:r>
              <a:rPr lang="ko-KR" altLang="en-US" dirty="0" err="1"/>
              <a:t>메소드명</a:t>
            </a:r>
            <a:r>
              <a:rPr lang="en-US" altLang="ko-KR" dirty="0"/>
              <a:t>()”</a:t>
            </a:r>
            <a:r>
              <a:rPr lang="ko-KR" altLang="en-US" dirty="0"/>
              <a:t>으로 호출해서 사용</a:t>
            </a:r>
          </a:p>
          <a:p>
            <a:pPr lvl="1"/>
            <a:r>
              <a:rPr lang="ko-KR" altLang="en-US" dirty="0"/>
              <a:t>상수 필드 </a:t>
            </a:r>
            <a:r>
              <a:rPr lang="en-US" altLang="ko-KR" dirty="0"/>
              <a:t>: </a:t>
            </a:r>
            <a:r>
              <a:rPr lang="ko-KR" altLang="en-US" dirty="0"/>
              <a:t>정적 필드에 초기값을 입력하고 </a:t>
            </a:r>
            <a:r>
              <a:rPr lang="en-US" altLang="ko-KR" dirty="0"/>
              <a:t>final</a:t>
            </a:r>
            <a:r>
              <a:rPr lang="ko-KR" altLang="en-US" dirty="0"/>
              <a:t>을 앞에 붙임 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223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정적 필드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정적 </a:t>
            </a:r>
            <a:r>
              <a:rPr lang="ko-KR" altLang="en-US" sz="2400" dirty="0" err="1" smtClean="0"/>
              <a:t>메소드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상수 필</a:t>
            </a:r>
            <a:r>
              <a:rPr lang="ko-KR" altLang="en-US" sz="2400" dirty="0"/>
              <a:t>드</a:t>
            </a:r>
            <a:endParaRPr lang="ko-KR" altLang="en-US" sz="3200" dirty="0" smtClean="0"/>
          </a:p>
        </p:txBody>
      </p:sp>
      <p:pic>
        <p:nvPicPr>
          <p:cNvPr id="5" name="Picture 1" descr="스크린샷 2019-02-03 오후 11.4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9" y="1081736"/>
            <a:ext cx="6946013" cy="50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▶ </a:t>
            </a:r>
            <a:r>
              <a:rPr lang="ko-KR" altLang="en-US" sz="2400" dirty="0" smtClean="0"/>
              <a:t>정적 필드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정적 </a:t>
            </a:r>
            <a:r>
              <a:rPr lang="ko-KR" altLang="en-US" sz="2400" dirty="0" err="1" smtClean="0"/>
              <a:t>메소드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상수 필</a:t>
            </a:r>
            <a:r>
              <a:rPr lang="ko-KR" altLang="en-US" sz="2400" dirty="0"/>
              <a:t>드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정적 구성 요소 추가</a:t>
            </a:r>
            <a:endParaRPr lang="en-US" altLang="ko-KR" dirty="0" smtClean="0"/>
          </a:p>
        </p:txBody>
      </p:sp>
      <p:pic>
        <p:nvPicPr>
          <p:cNvPr id="6" name="Picture 2" descr="스크린샷 2019-02-03 오후 11.4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0" y="1473678"/>
            <a:ext cx="7310315" cy="47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클래스 상속과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오버라이딩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/>
              <a:t>상속</a:t>
            </a:r>
            <a:r>
              <a:rPr lang="en-US" altLang="ko-KR" dirty="0"/>
              <a:t>(inheritance) </a:t>
            </a:r>
          </a:p>
          <a:p>
            <a:pPr lvl="1"/>
            <a:r>
              <a:rPr lang="ko-KR" altLang="en-US" dirty="0"/>
              <a:t>기존 클래스를 그대로 물려받으면서 필요한 필드나 </a:t>
            </a:r>
            <a:r>
              <a:rPr lang="ko-KR" altLang="en-US" dirty="0" err="1"/>
              <a:t>메소드를</a:t>
            </a:r>
            <a:r>
              <a:rPr lang="ko-KR" altLang="en-US" dirty="0"/>
              <a:t> 추가로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88" y="1966822"/>
            <a:ext cx="5413438" cy="47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클래스 상속과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오버라이딩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승용차 클래스를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코드로 변경한 예제</a:t>
            </a:r>
            <a:endParaRPr lang="en-US" altLang="ko-KR" dirty="0" smtClean="0"/>
          </a:p>
        </p:txBody>
      </p:sp>
      <p:pic>
        <p:nvPicPr>
          <p:cNvPr id="5" name="Picture 2" descr="스크린샷 2019-02-04 오전 12.1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" y="1539130"/>
            <a:ext cx="7831318" cy="45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클래스 상속과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오버라이딩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서브클래스를 </a:t>
            </a:r>
            <a:r>
              <a:rPr lang="en-US" altLang="ko-KR" dirty="0"/>
              <a:t>Java </a:t>
            </a:r>
            <a:r>
              <a:rPr lang="ko-KR" altLang="en-US" dirty="0"/>
              <a:t>코드로 변경한 예제</a:t>
            </a:r>
            <a:endParaRPr lang="en-US" altLang="ko-KR" dirty="0" smtClean="0"/>
          </a:p>
        </p:txBody>
      </p:sp>
      <p:pic>
        <p:nvPicPr>
          <p:cNvPr id="5" name="Picture 1" descr="스크린샷 2019-02-04 오전 12.20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0" y="1669563"/>
            <a:ext cx="7847600" cy="32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추상 클래스와 추상 </a:t>
            </a:r>
            <a:r>
              <a:rPr lang="ko-KR" altLang="en-US" sz="2400" dirty="0" err="1" smtClean="0"/>
              <a:t>메소드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/>
              <a:t>추상</a:t>
            </a:r>
            <a:r>
              <a:rPr lang="en-US" altLang="ko-KR" dirty="0"/>
              <a:t>(abstract) </a:t>
            </a:r>
            <a:r>
              <a:rPr lang="ko-KR" altLang="en-US" dirty="0"/>
              <a:t>클래스 </a:t>
            </a:r>
          </a:p>
          <a:p>
            <a:pPr lvl="1"/>
            <a:r>
              <a:rPr lang="ko-KR" altLang="en-US" dirty="0" err="1"/>
              <a:t>인스턴스화를</a:t>
            </a:r>
            <a:r>
              <a:rPr lang="ko-KR" altLang="en-US" dirty="0"/>
              <a:t> 금지하는 클래스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abstract </a:t>
            </a:r>
            <a:r>
              <a:rPr lang="ko-KR" altLang="en-US" dirty="0"/>
              <a:t>써서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본체가 없는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abstract </a:t>
            </a:r>
            <a:r>
              <a:rPr lang="ko-KR" altLang="en-US" dirty="0"/>
              <a:t>써서 사용</a:t>
            </a:r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클래스는 </a:t>
            </a:r>
            <a:r>
              <a:rPr lang="ko-KR" altLang="en-US" dirty="0" smtClean="0"/>
              <a:t>추상 </a:t>
            </a:r>
            <a:r>
              <a:rPr lang="ko-KR" altLang="en-US" dirty="0"/>
              <a:t>클래스로 지정해야 함 </a:t>
            </a:r>
          </a:p>
        </p:txBody>
      </p:sp>
    </p:spTree>
    <p:extLst>
      <p:ext uri="{BB962C8B-B14F-4D97-AF65-F5344CB8AC3E}">
        <p14:creationId xmlns:p14="http://schemas.microsoft.com/office/powerpoint/2010/main" val="14071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추상 클래스와 추상 </a:t>
            </a:r>
            <a:r>
              <a:rPr lang="ko-KR" altLang="en-US" sz="2400" dirty="0" err="1" smtClean="0"/>
              <a:t>메소드</a:t>
            </a:r>
            <a:endParaRPr lang="ko-KR" altLang="en-US" sz="3200" dirty="0" smtClean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3" y="1168520"/>
            <a:ext cx="6866266" cy="4904476"/>
          </a:xfrm>
        </p:spPr>
      </p:pic>
    </p:spTree>
    <p:extLst>
      <p:ext uri="{BB962C8B-B14F-4D97-AF65-F5344CB8AC3E}">
        <p14:creationId xmlns:p14="http://schemas.microsoft.com/office/powerpoint/2010/main" val="3186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특징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r>
              <a:rPr lang="ko-KR" altLang="en-US" dirty="0" smtClean="0"/>
              <a:t> 의 역</a:t>
            </a:r>
            <a:r>
              <a:rPr lang="ko-KR" altLang="en-US" dirty="0"/>
              <a:t>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1991</a:t>
            </a:r>
            <a:r>
              <a:rPr lang="ko-KR" altLang="en-US" dirty="0"/>
              <a:t>년 </a:t>
            </a:r>
            <a:r>
              <a:rPr lang="ko-KR" altLang="en-US" dirty="0" err="1"/>
              <a:t>선마이크로시스템스</a:t>
            </a:r>
            <a:r>
              <a:rPr lang="en-US" altLang="ko-KR" dirty="0"/>
              <a:t>(</a:t>
            </a:r>
            <a:r>
              <a:rPr lang="ko-KR" altLang="en-US" dirty="0" err="1"/>
              <a:t>오라클에</a:t>
            </a:r>
            <a:r>
              <a:rPr lang="ko-KR" altLang="en-US" dirty="0"/>
              <a:t> </a:t>
            </a:r>
            <a:r>
              <a:rPr lang="ko-KR" altLang="en-US" dirty="0" smtClean="0"/>
              <a:t>인수됨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고슬링이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C </a:t>
            </a:r>
            <a:r>
              <a:rPr lang="ko-KR" altLang="en-US" dirty="0"/>
              <a:t>언어를 모델로 연구 시작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JDK(Java Development Kit) 1.0 </a:t>
            </a:r>
            <a:r>
              <a:rPr lang="ko-KR" altLang="en-US" dirty="0"/>
              <a:t>발표</a:t>
            </a:r>
          </a:p>
          <a:p>
            <a:pPr lvl="1"/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JDK </a:t>
            </a:r>
            <a:r>
              <a:rPr lang="en-US" altLang="ko-KR" dirty="0" smtClean="0"/>
              <a:t>1.1</a:t>
            </a:r>
            <a:r>
              <a:rPr lang="ko-KR" altLang="en-US" dirty="0"/>
              <a:t>이 발표되면서 완전한 프로그래밍 언어의 모습을 </a:t>
            </a:r>
            <a:r>
              <a:rPr lang="ko-KR" altLang="en-US" dirty="0" smtClean="0"/>
              <a:t>갖춤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lvl="1"/>
            <a:r>
              <a:rPr lang="ko-KR" altLang="en-US" dirty="0"/>
              <a:t>구문이 간결함</a:t>
            </a:r>
          </a:p>
          <a:p>
            <a:pPr lvl="1"/>
            <a:r>
              <a:rPr lang="ko-KR" altLang="en-US" dirty="0"/>
              <a:t>명료한 객체지향 언어</a:t>
            </a:r>
          </a:p>
          <a:p>
            <a:pPr lvl="1"/>
            <a:r>
              <a:rPr lang="ko-KR" altLang="en-US" dirty="0" err="1"/>
              <a:t>이식성이</a:t>
            </a:r>
            <a:r>
              <a:rPr lang="ko-KR" altLang="en-US" dirty="0"/>
              <a:t> 높고</a:t>
            </a:r>
            <a:r>
              <a:rPr lang="en-US" altLang="ko-KR" dirty="0"/>
              <a:t>, </a:t>
            </a:r>
            <a:r>
              <a:rPr lang="ko-KR" altLang="en-US" dirty="0"/>
              <a:t>기계에 중립적</a:t>
            </a:r>
          </a:p>
          <a:p>
            <a:pPr lvl="1"/>
            <a:r>
              <a:rPr lang="ko-KR" altLang="en-US" dirty="0"/>
              <a:t>분산 처리 지원</a:t>
            </a:r>
          </a:p>
          <a:p>
            <a:pPr lvl="1"/>
            <a:r>
              <a:rPr lang="ko-KR" altLang="en-US" dirty="0" err="1"/>
              <a:t>멀티스레드</a:t>
            </a:r>
            <a:r>
              <a:rPr lang="en-US" altLang="ko-KR" dirty="0"/>
              <a:t>(Multi-thread) </a:t>
            </a:r>
            <a:r>
              <a:rPr lang="ko-KR" altLang="en-US" dirty="0"/>
              <a:t>언어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8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추상 클래스와 추상 </a:t>
            </a:r>
            <a:r>
              <a:rPr lang="ko-KR" altLang="en-US" sz="2400" dirty="0" err="1" smtClean="0"/>
              <a:t>메소드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3-8]</a:t>
            </a:r>
            <a:r>
              <a:rPr lang="ko-KR" altLang="en-US" dirty="0" smtClean="0"/>
              <a:t>을 코드로 구현하기</a:t>
            </a:r>
            <a:endParaRPr lang="ko-KR" altLang="en-US" dirty="0"/>
          </a:p>
        </p:txBody>
      </p:sp>
      <p:pic>
        <p:nvPicPr>
          <p:cNvPr id="5" name="Picture 3" descr="스크린샷 2019-02-04 오전 12.21.5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1508387"/>
            <a:ext cx="5650054" cy="1320106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2.21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5" y="2900297"/>
            <a:ext cx="5633338" cy="1714167"/>
          </a:xfrm>
          <a:prstGeom prst="rect">
            <a:avLst/>
          </a:prstGeom>
        </p:spPr>
      </p:pic>
      <p:pic>
        <p:nvPicPr>
          <p:cNvPr id="7" name="Picture 7" descr="스크린샷 2019-02-04 오전 12.22.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1"/>
          <a:stretch/>
        </p:blipFill>
        <p:spPr>
          <a:xfrm>
            <a:off x="667469" y="4622275"/>
            <a:ext cx="5612544" cy="17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추상 클래스와 추상 </a:t>
            </a:r>
            <a:r>
              <a:rPr lang="ko-KR" altLang="en-US" sz="2400" dirty="0" err="1" smtClean="0"/>
              <a:t>메소드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3-8]</a:t>
            </a:r>
            <a:r>
              <a:rPr lang="ko-KR" altLang="en-US" dirty="0" smtClean="0"/>
              <a:t>을 코드로 구현하기</a:t>
            </a:r>
            <a:endParaRPr lang="ko-KR" altLang="en-US" dirty="0"/>
          </a:p>
        </p:txBody>
      </p:sp>
      <p:pic>
        <p:nvPicPr>
          <p:cNvPr id="8" name="Picture 8" descr="스크린샷 2019-02-04 오전 12.23.2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3219"/>
          <a:stretch/>
        </p:blipFill>
        <p:spPr>
          <a:xfrm>
            <a:off x="689961" y="1623073"/>
            <a:ext cx="7084756" cy="28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클래스 변수의 </a:t>
            </a:r>
            <a:r>
              <a:rPr lang="ko-KR" altLang="en-US" sz="2400" dirty="0" err="1" smtClean="0"/>
              <a:t>다형성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</a:p>
          <a:p>
            <a:pPr lvl="1"/>
            <a:r>
              <a:rPr lang="ko-KR" altLang="en-US" dirty="0"/>
              <a:t>자신의 서브 클래스에서 생성한 </a:t>
            </a:r>
            <a:r>
              <a:rPr lang="ko-KR" altLang="en-US" dirty="0" err="1"/>
              <a:t>인스턴스도</a:t>
            </a:r>
            <a:r>
              <a:rPr lang="ko-KR" altLang="en-US" dirty="0"/>
              <a:t> 클래스 변수에 대입할 수 있는 것</a:t>
            </a:r>
          </a:p>
        </p:txBody>
      </p:sp>
      <p:pic>
        <p:nvPicPr>
          <p:cNvPr id="5" name="Picture 1" descr="스크린샷 2019-02-04 오전 12.2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3" y="1957121"/>
            <a:ext cx="8286341" cy="39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인터페이스와 다중 상속</a:t>
            </a:r>
            <a:endParaRPr lang="ko-KR" altLang="en-US" sz="3200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/>
          <a:p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 대신 </a:t>
            </a:r>
            <a:r>
              <a:rPr lang="en-US" altLang="ko-KR" dirty="0"/>
              <a:t>interface </a:t>
            </a:r>
            <a:r>
              <a:rPr lang="ko-KR" altLang="en-US" dirty="0"/>
              <a:t>키워드를 사용해서 정의</a:t>
            </a:r>
          </a:p>
          <a:p>
            <a:pPr lvl="1"/>
            <a:r>
              <a:rPr lang="ko-KR" altLang="en-US" dirty="0"/>
              <a:t>내부에는 추상 </a:t>
            </a:r>
            <a:r>
              <a:rPr lang="ko-KR" altLang="en-US" dirty="0" err="1"/>
              <a:t>메소드를</a:t>
            </a:r>
            <a:r>
              <a:rPr lang="ko-KR" altLang="en-US" dirty="0"/>
              <a:t> 선언</a:t>
            </a:r>
          </a:p>
          <a:p>
            <a:pPr lvl="1"/>
            <a:r>
              <a:rPr lang="ko-KR" altLang="en-US" dirty="0"/>
              <a:t>클래스에서 인터페이스를 받아서 완성할 때 </a:t>
            </a:r>
            <a:r>
              <a:rPr lang="en-US" altLang="ko-KR" dirty="0"/>
              <a:t>implements </a:t>
            </a:r>
            <a:r>
              <a:rPr lang="ko-KR" altLang="en-US" dirty="0"/>
              <a:t>키워드 사용</a:t>
            </a:r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는 다중 상속을 지원하지 않지만</a:t>
            </a:r>
            <a:r>
              <a:rPr lang="en-US" altLang="ko-KR" dirty="0"/>
              <a:t>, </a:t>
            </a:r>
            <a:r>
              <a:rPr lang="ko-KR" altLang="en-US" dirty="0"/>
              <a:t>인터페이스를 사용해서 다중 상속과 비슷하게 작성할 수 있음 </a:t>
            </a:r>
          </a:p>
          <a:p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14996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인터페이스와 다중 상속</a:t>
            </a:r>
            <a:endParaRPr lang="ko-KR" altLang="en-US" sz="3200" dirty="0" smtClean="0"/>
          </a:p>
        </p:txBody>
      </p:sp>
      <p:pic>
        <p:nvPicPr>
          <p:cNvPr id="5" name="Picture 5" descr="스크린샷 2019-02-04 오전 12.2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5" y="1150608"/>
            <a:ext cx="6275794" cy="37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865217" cy="572056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인터페이스와 다중 상속</a:t>
            </a:r>
            <a:endParaRPr lang="ko-KR" altLang="en-US" sz="3200" dirty="0" smtClean="0"/>
          </a:p>
        </p:txBody>
      </p:sp>
      <p:pic>
        <p:nvPicPr>
          <p:cNvPr id="6" name="Picture 2" descr="스크린샷 2019-02-04 오전 12.2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" y="1578635"/>
            <a:ext cx="6301608" cy="33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상속 ▶ </a:t>
            </a:r>
            <a:r>
              <a:rPr lang="ko-KR" altLang="en-US" sz="2400" dirty="0" smtClean="0"/>
              <a:t>익명 내부 클래스</a:t>
            </a:r>
            <a:endParaRPr lang="ko-KR" altLang="en-US" sz="32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익명 내부 클래스</a:t>
            </a:r>
            <a:r>
              <a:rPr lang="en-US" altLang="ko-KR" dirty="0"/>
              <a:t>(Anonymous inner class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이름이 없는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내부 클래스</a:t>
            </a:r>
            <a:endParaRPr lang="en-US" altLang="ko-KR" dirty="0"/>
          </a:p>
          <a:p>
            <a:pPr lvl="1"/>
            <a:r>
              <a:rPr lang="ko-KR" altLang="en-US" dirty="0"/>
              <a:t>한 번만 사용하고 버려지는 클래스에 사용 </a:t>
            </a:r>
          </a:p>
          <a:p>
            <a:endParaRPr lang="ko-KR" altLang="en-US" dirty="0"/>
          </a:p>
        </p:txBody>
      </p:sp>
      <p:pic>
        <p:nvPicPr>
          <p:cNvPr id="5" name="Picture 1" descr="스크린샷 2019-02-04 오전 12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7" y="2318944"/>
            <a:ext cx="5902946" cy="40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추가로 알아둘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문법 ▶</a:t>
            </a:r>
            <a:r>
              <a:rPr lang="ko-KR" altLang="en-US" sz="2400" dirty="0" smtClean="0"/>
              <a:t>패키지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클래스와 인터페이스가 많아지면 관리가 어려워 패키지 단위로 묶어서 관리</a:t>
            </a:r>
          </a:p>
          <a:p>
            <a:pPr lvl="1"/>
            <a:r>
              <a:rPr lang="en-US" altLang="ko-KR" dirty="0"/>
              <a:t>[New]-[Package]</a:t>
            </a:r>
            <a:r>
              <a:rPr lang="ko-KR" altLang="en-US" dirty="0"/>
              <a:t>를 선택</a:t>
            </a:r>
          </a:p>
          <a:p>
            <a:pPr lvl="1"/>
            <a:r>
              <a:rPr lang="ko-KR" altLang="en-US" dirty="0"/>
              <a:t>사용자가 생성한 클래스가 포함될 패키지는 *</a:t>
            </a:r>
            <a:r>
              <a:rPr lang="en-US" altLang="ko-KR" dirty="0"/>
              <a:t>.java </a:t>
            </a:r>
            <a:r>
              <a:rPr lang="ko-KR" altLang="en-US" dirty="0"/>
              <a:t>파일 맨 첫 행에 지정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" y="3411922"/>
            <a:ext cx="3649108" cy="318188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8162" y="2619623"/>
            <a:ext cx="2611065" cy="719861"/>
            <a:chOff x="4393416" y="4874551"/>
            <a:chExt cx="2611065" cy="719861"/>
          </a:xfrm>
        </p:grpSpPr>
        <p:pic>
          <p:nvPicPr>
            <p:cNvPr id="8" name="Picture 5" descr="스크린샷 2019-02-04 오전 12.29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66" b="762"/>
            <a:stretch/>
          </p:blipFill>
          <p:spPr>
            <a:xfrm>
              <a:off x="4393416" y="4874551"/>
              <a:ext cx="2406879" cy="718381"/>
            </a:xfrm>
            <a:prstGeom prst="rect">
              <a:avLst/>
            </a:prstGeom>
          </p:spPr>
        </p:pic>
        <p:pic>
          <p:nvPicPr>
            <p:cNvPr id="9" name="Picture 5" descr="스크린샷 2019-02-04 오전 12.29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48" r="95" b="762"/>
            <a:stretch/>
          </p:blipFill>
          <p:spPr>
            <a:xfrm>
              <a:off x="6755907" y="4876031"/>
              <a:ext cx="248574" cy="718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3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추가로 알아둘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문법 ▶</a:t>
            </a:r>
            <a:r>
              <a:rPr lang="ko-KR" altLang="en-US" sz="2400" dirty="0" err="1" smtClean="0"/>
              <a:t>제네릭스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제네릭스</a:t>
            </a:r>
            <a:r>
              <a:rPr lang="en-US" altLang="ko-KR" dirty="0"/>
              <a:t>(Generics)</a:t>
            </a:r>
          </a:p>
          <a:p>
            <a:pPr lvl="1"/>
            <a:r>
              <a:rPr lang="ko-KR" altLang="en-US" dirty="0"/>
              <a:t>데이터 형식의 안전성을 보장하는 데 사용</a:t>
            </a:r>
          </a:p>
          <a:p>
            <a:pPr lvl="1"/>
            <a:r>
              <a:rPr lang="en-US" altLang="ko-KR" dirty="0"/>
              <a:t>&lt;String&gt;</a:t>
            </a:r>
            <a:r>
              <a:rPr lang="ko-KR" altLang="en-US" dirty="0"/>
              <a:t>뿐 아니라 </a:t>
            </a:r>
            <a:r>
              <a:rPr lang="en-US" altLang="ko-KR" dirty="0"/>
              <a:t>&lt;Integer&gt;, &lt;Double&gt;, </a:t>
            </a:r>
            <a:r>
              <a:rPr lang="ko-KR" altLang="en-US" dirty="0"/>
              <a:t>사용자가 정의한 </a:t>
            </a:r>
            <a:r>
              <a:rPr lang="ko-KR" altLang="en-US" dirty="0" err="1"/>
              <a:t>클래스형에</a:t>
            </a:r>
            <a:r>
              <a:rPr lang="ko-KR" altLang="en-US" dirty="0"/>
              <a:t> 사용</a:t>
            </a:r>
          </a:p>
        </p:txBody>
      </p:sp>
      <p:pic>
        <p:nvPicPr>
          <p:cNvPr id="10" name="Picture 1" descr="스크린샷 2019-02-04 오전 12.3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" y="2638020"/>
            <a:ext cx="7632700" cy="1536700"/>
          </a:xfrm>
          <a:prstGeom prst="rect">
            <a:avLst/>
          </a:prstGeom>
        </p:spPr>
      </p:pic>
      <p:pic>
        <p:nvPicPr>
          <p:cNvPr id="11" name="Picture 2" descr="스크린샷 2019-02-04 오전 12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5" y="4705595"/>
            <a:ext cx="7581900" cy="15367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H="1">
            <a:off x="4494043" y="4189046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557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추가로 알아둘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문법 ▶</a:t>
            </a:r>
            <a:r>
              <a:rPr lang="ko-KR" altLang="en-US" sz="2400" dirty="0"/>
              <a:t>데이터 변환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변환</a:t>
            </a:r>
          </a:p>
          <a:p>
            <a:pPr lvl="1"/>
            <a:r>
              <a:rPr lang="ko-KR" altLang="en-US" dirty="0" err="1"/>
              <a:t>데이터형</a:t>
            </a:r>
            <a:r>
              <a:rPr lang="ko-KR" altLang="en-US" dirty="0"/>
              <a:t> 변환을 위해 캐스팅 연산자 대신 </a:t>
            </a:r>
            <a:r>
              <a:rPr lang="en-US" altLang="ko-KR" dirty="0"/>
              <a:t>Java</a:t>
            </a:r>
            <a:r>
              <a:rPr lang="ko-KR" altLang="en-US" dirty="0"/>
              <a:t>에서 제공하는 클래스의 정적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사용 </a:t>
            </a:r>
          </a:p>
        </p:txBody>
      </p:sp>
      <p:pic>
        <p:nvPicPr>
          <p:cNvPr id="7" name="Picture 2" descr="스크린샷 2019-02-04 오전 12.3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2333687"/>
            <a:ext cx="7607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특징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r>
              <a:rPr lang="ko-KR" altLang="en-US" dirty="0" smtClean="0"/>
              <a:t> 프로그램 전통적인 작성법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메모장에서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코드를 작성한 후에 *</a:t>
            </a:r>
            <a:r>
              <a:rPr lang="en-US" altLang="ko-KR" dirty="0" smtClean="0"/>
              <a:t>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javac.exe</a:t>
            </a:r>
            <a:r>
              <a:rPr lang="ko-KR" altLang="en-US" dirty="0" smtClean="0"/>
              <a:t>를 사용해서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*</a:t>
            </a:r>
            <a:r>
              <a:rPr lang="en-US" altLang="ko-KR" dirty="0" smtClean="0"/>
              <a:t>.class </a:t>
            </a:r>
            <a:r>
              <a:rPr lang="ko-KR" altLang="en-US" dirty="0" smtClean="0"/>
              <a:t>파일이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java.exe</a:t>
            </a:r>
            <a:r>
              <a:rPr lang="ko-KR" altLang="en-US" dirty="0" smtClean="0"/>
              <a:t>를 사용해서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*</a:t>
            </a:r>
            <a:r>
              <a:rPr lang="en-US" altLang="ko-KR" dirty="0" smtClean="0"/>
              <a:t>.class </a:t>
            </a:r>
            <a:r>
              <a:rPr lang="ko-KR" altLang="en-US" dirty="0" smtClean="0"/>
              <a:t>파일을 실행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→ </a:t>
            </a:r>
            <a:r>
              <a:rPr lang="ko-KR" altLang="en-US" b="1" dirty="0" smtClean="0"/>
              <a:t>개발자들은 대부분 </a:t>
            </a:r>
            <a:r>
              <a:rPr lang="ko-KR" altLang="en-US" b="1" dirty="0" err="1" smtClean="0"/>
              <a:t>이클립스</a:t>
            </a:r>
            <a:r>
              <a:rPr lang="ko-KR" altLang="en-US" b="1" dirty="0" smtClean="0"/>
              <a:t> 환경에서 </a:t>
            </a:r>
            <a:r>
              <a:rPr lang="en-US" altLang="ko-KR" b="1" dirty="0" smtClean="0"/>
              <a:t>Java</a:t>
            </a:r>
            <a:r>
              <a:rPr lang="ko-KR" altLang="en-US" b="1" dirty="0" smtClean="0"/>
              <a:t> 개발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198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추가로 알아둘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문법 ▶</a:t>
            </a:r>
            <a:r>
              <a:rPr lang="ko-KR" altLang="en-US" sz="2400" dirty="0"/>
              <a:t>문자열 비교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  <a:p>
            <a:pPr lvl="1"/>
            <a:r>
              <a:rPr lang="ko-KR" altLang="en-US" dirty="0"/>
              <a:t>문자열을 비교하려면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equals(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pic>
        <p:nvPicPr>
          <p:cNvPr id="5" name="Picture 1" descr="스크린샷 2019-02-04 오전 12.3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6" y="2028224"/>
            <a:ext cx="7645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추가로 알아둘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문법 ▶</a:t>
            </a:r>
            <a:r>
              <a:rPr lang="ko-KR" altLang="en-US" sz="2400" dirty="0"/>
              <a:t>날짜 형식 </a:t>
            </a:r>
            <a:endParaRPr lang="ko-KR" altLang="en-US" sz="2400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날짜 형식</a:t>
            </a:r>
          </a:p>
          <a:p>
            <a:pPr lvl="1"/>
            <a:r>
              <a:rPr lang="ko-KR" altLang="en-US" dirty="0"/>
              <a:t>날짜를 표현하기 위해 </a:t>
            </a:r>
            <a:r>
              <a:rPr lang="en-US" altLang="ko-KR" dirty="0" err="1"/>
              <a:t>DateFormat</a:t>
            </a:r>
            <a:r>
              <a:rPr lang="en-US" altLang="ko-KR" dirty="0"/>
              <a:t> </a:t>
            </a:r>
            <a:r>
              <a:rPr lang="ko-KR" altLang="en-US" dirty="0"/>
              <a:t>클래스를 사용</a:t>
            </a:r>
          </a:p>
          <a:p>
            <a:pPr lvl="1"/>
            <a:r>
              <a:rPr lang="en-US" altLang="ko-KR" dirty="0" err="1"/>
              <a:t>SimpleDateFormat</a:t>
            </a:r>
            <a:r>
              <a:rPr lang="ko-KR" altLang="en-US" dirty="0"/>
              <a:t>을 사용하면 “연월일”이나 “</a:t>
            </a:r>
            <a:r>
              <a:rPr lang="ko-KR" altLang="en-US" dirty="0" err="1"/>
              <a:t>시분초</a:t>
            </a:r>
            <a:r>
              <a:rPr lang="ko-KR" altLang="en-US" dirty="0"/>
              <a:t>” 같은 표현이 가능</a:t>
            </a:r>
          </a:p>
        </p:txBody>
      </p:sp>
      <p:pic>
        <p:nvPicPr>
          <p:cNvPr id="5" name="Picture 2" descr="스크린샷 2019-02-04 오전 12.32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7" y="2346789"/>
            <a:ext cx="7607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sz="2400" dirty="0" smtClean="0"/>
              <a:t>Eclipse </a:t>
            </a:r>
            <a:r>
              <a:rPr lang="ko-KR" altLang="en-US" sz="2400" dirty="0" smtClean="0"/>
              <a:t>환경에서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개발하기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(1</a:t>
            </a:r>
            <a:r>
              <a:rPr lang="en-US" altLang="ko-KR" sz="1600" dirty="0"/>
              <a:t>)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www.eclipse.org/downloads/eclipsepackages</a:t>
            </a:r>
            <a:r>
              <a:rPr lang="en-US" altLang="ko-KR" sz="1600" dirty="0">
                <a:hlinkClick r:id="rId2"/>
              </a:rPr>
              <a:t>/</a:t>
            </a:r>
            <a:r>
              <a:rPr lang="ko-KR" altLang="en-US" sz="1600" dirty="0"/>
              <a:t>에서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‘</a:t>
            </a:r>
            <a:r>
              <a:rPr lang="en-US" altLang="ko-KR" sz="1600" dirty="0" smtClean="0"/>
              <a:t>Eclipse IDE for </a:t>
            </a:r>
            <a:r>
              <a:rPr lang="en-US" altLang="ko-KR" sz="1600" dirty="0"/>
              <a:t>Java Developers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다운로드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(2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eclipse.exe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실행 </a:t>
            </a:r>
            <a:r>
              <a:rPr lang="en-US" altLang="ko-KR" sz="1600" dirty="0"/>
              <a:t>- </a:t>
            </a:r>
            <a:r>
              <a:rPr lang="ko-KR" altLang="en-US" sz="1600" dirty="0"/>
              <a:t>메뉴의 </a:t>
            </a:r>
            <a:r>
              <a:rPr lang="en-US" altLang="ko-KR" sz="1600" dirty="0"/>
              <a:t>[File]-[New]-[Java Project] </a:t>
            </a:r>
            <a:r>
              <a:rPr lang="ko-KR" altLang="en-US" sz="1600" dirty="0"/>
              <a:t>선택</a:t>
            </a:r>
          </a:p>
          <a:p>
            <a:pPr lvl="1"/>
            <a:r>
              <a:rPr lang="en-US" altLang="ko-KR" sz="1600" dirty="0" smtClean="0"/>
              <a:t>(3) [Create </a:t>
            </a:r>
            <a:r>
              <a:rPr lang="en-US" altLang="ko-KR" sz="1600" dirty="0"/>
              <a:t>a Java Project ] </a:t>
            </a:r>
            <a:r>
              <a:rPr lang="ko-KR" altLang="en-US" sz="1600" dirty="0"/>
              <a:t>창에 ‘</a:t>
            </a:r>
            <a:r>
              <a:rPr lang="en-US" altLang="ko-KR" sz="1600" dirty="0"/>
              <a:t>Project3 _1’ </a:t>
            </a:r>
            <a:r>
              <a:rPr lang="ko-KR" altLang="en-US" sz="1600" dirty="0"/>
              <a:t>입력 </a:t>
            </a:r>
            <a:r>
              <a:rPr lang="en-US" altLang="ko-KR" sz="1600" dirty="0"/>
              <a:t>- ‘Use an execution environment JRE:’</a:t>
            </a:r>
            <a:r>
              <a:rPr lang="ko-KR" altLang="en-US" sz="1600" dirty="0"/>
              <a:t>는 ‘</a:t>
            </a:r>
            <a:r>
              <a:rPr lang="en-US" altLang="ko-KR" sz="1600" dirty="0" err="1"/>
              <a:t>JavaSE</a:t>
            </a:r>
            <a:r>
              <a:rPr lang="en-US" altLang="ko-KR" sz="1600" dirty="0"/>
              <a:t> -1.7’ </a:t>
            </a:r>
            <a:r>
              <a:rPr lang="ko-KR" altLang="en-US" sz="1600" dirty="0"/>
              <a:t>선택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 smtClean="0"/>
              <a:t>(4) </a:t>
            </a:r>
            <a:r>
              <a:rPr lang="ko-KR" altLang="en-US" sz="1600" dirty="0" smtClean="0"/>
              <a:t>나머지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디폴트로 둔 후 </a:t>
            </a:r>
            <a:r>
              <a:rPr lang="en-US" altLang="ko-KR" sz="1600" dirty="0"/>
              <a:t>&lt;Finish&gt; </a:t>
            </a:r>
            <a:r>
              <a:rPr lang="ko-KR" altLang="en-US" sz="1600" dirty="0"/>
              <a:t>클릭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2" y="3051808"/>
            <a:ext cx="6245475" cy="24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sz="2400" dirty="0" smtClean="0"/>
              <a:t>Eclipse </a:t>
            </a:r>
            <a:r>
              <a:rPr lang="ko-KR" altLang="en-US" sz="2400" dirty="0" smtClean="0"/>
              <a:t>환경에서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개발하기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(5) Package Explorer</a:t>
            </a:r>
            <a:r>
              <a:rPr lang="ko-KR" altLang="en-US" dirty="0"/>
              <a:t>의 </a:t>
            </a:r>
            <a:r>
              <a:rPr lang="en-US" altLang="ko-KR" dirty="0"/>
              <a:t>Project3_1/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폴더에서 마우스 오른쪽 버튼 클릭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en-US" altLang="ko-KR" dirty="0"/>
              <a:t>[New]-[Class] </a:t>
            </a:r>
            <a:r>
              <a:rPr lang="ko-KR" altLang="en-US" dirty="0"/>
              <a:t>선택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1" y="1851604"/>
            <a:ext cx="5281448" cy="30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sz="2400" dirty="0" smtClean="0"/>
              <a:t>Eclipse </a:t>
            </a:r>
            <a:r>
              <a:rPr lang="ko-KR" altLang="en-US" sz="2400" dirty="0" smtClean="0"/>
              <a:t>환경에서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개발하기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(6</a:t>
            </a:r>
            <a:r>
              <a:rPr lang="en-US" altLang="ko-KR" dirty="0"/>
              <a:t>) [Java Class] </a:t>
            </a:r>
            <a:r>
              <a:rPr lang="ko-KR" altLang="en-US" dirty="0"/>
              <a:t>창에서 </a:t>
            </a:r>
            <a:r>
              <a:rPr lang="en-US" altLang="ko-KR" dirty="0"/>
              <a:t>Name</a:t>
            </a:r>
            <a:r>
              <a:rPr lang="ko-KR" altLang="en-US" dirty="0"/>
              <a:t>에 “</a:t>
            </a:r>
            <a:r>
              <a:rPr lang="en-US" altLang="ko-KR" dirty="0"/>
              <a:t>exam01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입력 </a:t>
            </a:r>
          </a:p>
          <a:p>
            <a:pPr lvl="1"/>
            <a:r>
              <a:rPr lang="en-US" altLang="ko-KR" dirty="0" smtClean="0"/>
              <a:t>(7) public </a:t>
            </a:r>
            <a:r>
              <a:rPr lang="en-US" altLang="ko-KR" dirty="0"/>
              <a:t>static void main(String[]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체크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/>
              <a:t>&lt;Finish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6" y="1877832"/>
            <a:ext cx="342490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Java </a:t>
            </a:r>
            <a:r>
              <a:rPr lang="ko-KR" altLang="en-US" dirty="0" smtClean="0"/>
              <a:t>개요 ▶ </a:t>
            </a:r>
            <a:r>
              <a:rPr lang="en-US" altLang="ko-KR" sz="2400" dirty="0" smtClean="0"/>
              <a:t>Eclipse </a:t>
            </a:r>
            <a:r>
              <a:rPr lang="ko-KR" altLang="en-US" sz="2400" dirty="0" smtClean="0"/>
              <a:t>환경에서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개발하기</a:t>
            </a:r>
            <a:endParaRPr lang="ko-KR" altLang="en-US" dirty="0" smtClean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(8) </a:t>
            </a:r>
            <a:r>
              <a:rPr lang="ko-KR" altLang="en-US" dirty="0" smtClean="0"/>
              <a:t>간단한 예제 코딩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7" y="1580743"/>
            <a:ext cx="7279883" cy="197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6374</TotalTime>
  <Words>1043</Words>
  <Application>Microsoft Office PowerPoint</Application>
  <PresentationFormat>화면 슬라이드 쇼(4:3)</PresentationFormat>
  <Paragraphs>163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Wingdings 2</vt:lpstr>
      <vt:lpstr>Standarddesign</vt:lpstr>
      <vt:lpstr>03. 안드로이드를 위한    Java 문법</vt:lpstr>
      <vt:lpstr>PowerPoint 프레젠테이션</vt:lpstr>
      <vt:lpstr>PowerPoint 프레젠테이션</vt:lpstr>
      <vt:lpstr>1. Java 개요 ▶ Java 특징 </vt:lpstr>
      <vt:lpstr>1. Java 개요 ▶ Java 특징 </vt:lpstr>
      <vt:lpstr>1. Java 개요 ▶ Eclipse 환경에서 Java 개발하기</vt:lpstr>
      <vt:lpstr>1. Java 개요 ▶ Eclipse 환경에서 Java 개발하기</vt:lpstr>
      <vt:lpstr>1. Java 개요 ▶ Eclipse 환경에서 Java 개발하기</vt:lpstr>
      <vt:lpstr>1. Java 개요 ▶ Eclipse 환경에서 Java 개발하기</vt:lpstr>
      <vt:lpstr>1. Java 개요 ▶ Eclipse 환경에서 Java 개발하기</vt:lpstr>
      <vt:lpstr>2. Java 기본 문법 ▶ 변수와 데이터 형식</vt:lpstr>
      <vt:lpstr>2. Java 기본 문법 ▶ 변수와 데이터 형식</vt:lpstr>
      <vt:lpstr>2. Java 기본 문법 ▶ 조건문</vt:lpstr>
      <vt:lpstr>2. Java 기본 문법 ▶ 조건문</vt:lpstr>
      <vt:lpstr>2. Java 기본 문법 ▶ 조건문</vt:lpstr>
      <vt:lpstr>2. Java 기본 문법 ▶ 배열</vt:lpstr>
      <vt:lpstr>2. Java 기본 문법 ▶ 배열</vt:lpstr>
      <vt:lpstr>2. Java 기본 문법 ▶ 배열</vt:lpstr>
      <vt:lpstr>2. Java 기본 문법 ▶ 반복문</vt:lpstr>
      <vt:lpstr>2. Java 기본 문법 ▶ 반복문</vt:lpstr>
      <vt:lpstr>2. Java 기본 문법 ▶ 반복문</vt:lpstr>
      <vt:lpstr>2. Java 기본 문법 ▶ 메소드와 전역변수, 지역변수</vt:lpstr>
      <vt:lpstr>2. Java 기본 문법 ▶ 예외 처리</vt:lpstr>
      <vt:lpstr>2. Java 기본 문법 ▶ 예외 처리</vt:lpstr>
      <vt:lpstr>2. Java 기본 문법 ▶ 연산자</vt:lpstr>
      <vt:lpstr>3. 클래스와 인스턴스 ▶ 클래스 정의와 인스턴스 생성</vt:lpstr>
      <vt:lpstr>3. 클래스와 인스턴스 ▶ 클래스 정의와 인스턴스 생성</vt:lpstr>
      <vt:lpstr>3. 클래스와 인스턴스 ▶ 클래스 정의와 인스턴스 생성</vt:lpstr>
      <vt:lpstr>3. 클래스와 인스턴스 ▶ 생성자</vt:lpstr>
      <vt:lpstr>3. 클래스와 인스턴스 ▶ 메소드 오버로딩</vt:lpstr>
      <vt:lpstr>3. 클래스와 인스턴스 ▶ 메소드 오버로딩</vt:lpstr>
      <vt:lpstr>3. 클래스와 인스턴스 ▶ 정적 필드, 정적 메소드, 상수 필드</vt:lpstr>
      <vt:lpstr>3. 클래스와 인스턴스 ▶ 정적 필드, 정적 메소드, 상수 필드</vt:lpstr>
      <vt:lpstr>3. 클래스와 인스턴스 ▶ 정적 필드, 정적 메소드, 상수 필드</vt:lpstr>
      <vt:lpstr>4. 클래스 상속 ▶ 클래스 상속과 메소드 오버라이딩</vt:lpstr>
      <vt:lpstr>4. 클래스 상속 ▶ 클래스 상속과 메소드 오버라이딩</vt:lpstr>
      <vt:lpstr>4. 클래스 상속 ▶ 클래스 상속과 메소드 오버라이딩</vt:lpstr>
      <vt:lpstr>4. 클래스 상속 ▶ 추상 클래스와 추상 메소드</vt:lpstr>
      <vt:lpstr>4. 클래스 상속 ▶ 추상 클래스와 추상 메소드</vt:lpstr>
      <vt:lpstr>4. 클래스 상속 ▶ 추상 클래스와 추상 메소드</vt:lpstr>
      <vt:lpstr>4. 클래스 상속 ▶ 추상 클래스와 추상 메소드</vt:lpstr>
      <vt:lpstr>4. 클래스 상속 ▶ 클래스 변수의 다형성</vt:lpstr>
      <vt:lpstr>4. 클래스 상속 ▶ 인터페이스와 다중 상속</vt:lpstr>
      <vt:lpstr>4. 클래스 상속 ▶ 인터페이스와 다중 상속</vt:lpstr>
      <vt:lpstr>4. 클래스 상속 ▶ 인터페이스와 다중 상속</vt:lpstr>
      <vt:lpstr>4. 클래스 상속 ▶ 익명 내부 클래스</vt:lpstr>
      <vt:lpstr>5. 추가로 알아둘 Java 문법 ▶패키지</vt:lpstr>
      <vt:lpstr>5. 추가로 알아둘 Java 문법 ▶제네릭스</vt:lpstr>
      <vt:lpstr>5. 추가로 알아둘 Java 문법 ▶데이터 변환 </vt:lpstr>
      <vt:lpstr>5. 추가로 알아둘 Java 문법 ▶문자열 비교 </vt:lpstr>
      <vt:lpstr>5. 추가로 알아둘 Java 문법 ▶날짜 형식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504</cp:revision>
  <dcterms:created xsi:type="dcterms:W3CDTF">2007-11-27T23:54:21Z</dcterms:created>
  <dcterms:modified xsi:type="dcterms:W3CDTF">2020-01-15T19:22:51Z</dcterms:modified>
</cp:coreProperties>
</file>